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0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1FC"/>
    <a:srgbClr val="FEEDFB"/>
    <a:srgbClr val="FDE5F9"/>
    <a:srgbClr val="FABBEE"/>
    <a:srgbClr val="FCD6F5"/>
    <a:srgbClr val="CCFFE1"/>
    <a:srgbClr val="F7CDF6"/>
    <a:srgbClr val="FFD8FF"/>
    <a:srgbClr val="FF00FF"/>
    <a:srgbClr val="F3FF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13" autoAdjust="0"/>
    <p:restoredTop sz="94660"/>
  </p:normalViewPr>
  <p:slideViewPr>
    <p:cSldViewPr snapToGrid="0" showGuides="1">
      <p:cViewPr>
        <p:scale>
          <a:sx n="125" d="100"/>
          <a:sy n="125" d="100"/>
        </p:scale>
        <p:origin x="1450" y="72"/>
      </p:cViewPr>
      <p:guideLst>
        <p:guide orient="horz" pos="314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2949533" cy="497969"/>
          </a:xfrm>
          <a:prstGeom prst="rect">
            <a:avLst/>
          </a:prstGeom>
        </p:spPr>
        <p:txBody>
          <a:bodyPr vert="horz" lIns="88277" tIns="44138" rIns="88277" bIns="44138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147" y="4"/>
            <a:ext cx="2949532" cy="497969"/>
          </a:xfrm>
          <a:prstGeom prst="rect">
            <a:avLst/>
          </a:prstGeom>
        </p:spPr>
        <p:txBody>
          <a:bodyPr vert="horz" lIns="88277" tIns="44138" rIns="88277" bIns="44138" rtlCol="0"/>
          <a:lstStyle>
            <a:lvl1pPr algn="r">
              <a:defRPr sz="1100"/>
            </a:lvl1pPr>
          </a:lstStyle>
          <a:p>
            <a:fld id="{328DBBEF-F3BF-45F9-99D9-75B94285D697}" type="datetimeFigureOut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1425"/>
            <a:ext cx="23225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77" tIns="44138" rIns="88277" bIns="4413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480" y="4783895"/>
            <a:ext cx="5445760" cy="3912834"/>
          </a:xfrm>
          <a:prstGeom prst="rect">
            <a:avLst/>
          </a:prstGeom>
        </p:spPr>
        <p:txBody>
          <a:bodyPr vert="horz" lIns="88277" tIns="44138" rIns="88277" bIns="4413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1372"/>
            <a:ext cx="2949533" cy="497969"/>
          </a:xfrm>
          <a:prstGeom prst="rect">
            <a:avLst/>
          </a:prstGeom>
        </p:spPr>
        <p:txBody>
          <a:bodyPr vert="horz" lIns="88277" tIns="44138" rIns="88277" bIns="44138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147" y="9441372"/>
            <a:ext cx="2949532" cy="497969"/>
          </a:xfrm>
          <a:prstGeom prst="rect">
            <a:avLst/>
          </a:prstGeom>
        </p:spPr>
        <p:txBody>
          <a:bodyPr vert="horz" lIns="88277" tIns="44138" rIns="88277" bIns="44138" rtlCol="0" anchor="b"/>
          <a:lstStyle>
            <a:lvl1pPr algn="r">
              <a:defRPr sz="1100"/>
            </a:lvl1pPr>
          </a:lstStyle>
          <a:p>
            <a:fld id="{722C7737-E2AB-4FB9-8B81-74F35ABB30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07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4AD6-280C-4BBB-83C0-E85217BE47A7}" type="datetimeFigureOut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48E92-DBDB-44FD-96C5-EFE1B7E37C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1845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4AD6-280C-4BBB-83C0-E85217BE47A7}" type="datetimeFigureOut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48E92-DBDB-44FD-96C5-EFE1B7E37C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5979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4AD6-280C-4BBB-83C0-E85217BE47A7}" type="datetimeFigureOut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48E92-DBDB-44FD-96C5-EFE1B7E37C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287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4AD6-280C-4BBB-83C0-E85217BE47A7}" type="datetimeFigureOut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48E92-DBDB-44FD-96C5-EFE1B7E37C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440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4AD6-280C-4BBB-83C0-E85217BE47A7}" type="datetimeFigureOut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48E92-DBDB-44FD-96C5-EFE1B7E37C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135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4AD6-280C-4BBB-83C0-E85217BE47A7}" type="datetimeFigureOut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48E92-DBDB-44FD-96C5-EFE1B7E37C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588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4AD6-280C-4BBB-83C0-E85217BE47A7}" type="datetimeFigureOut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48E92-DBDB-44FD-96C5-EFE1B7E37C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583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4AD6-280C-4BBB-83C0-E85217BE47A7}" type="datetimeFigureOut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48E92-DBDB-44FD-96C5-EFE1B7E37C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4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4AD6-280C-4BBB-83C0-E85217BE47A7}" type="datetimeFigureOut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48E92-DBDB-44FD-96C5-EFE1B7E37C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4838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4AD6-280C-4BBB-83C0-E85217BE47A7}" type="datetimeFigureOut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48E92-DBDB-44FD-96C5-EFE1B7E37C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40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14AD6-280C-4BBB-83C0-E85217BE47A7}" type="datetimeFigureOut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48E92-DBDB-44FD-96C5-EFE1B7E37C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147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14AD6-280C-4BBB-83C0-E85217BE47A7}" type="datetimeFigureOut">
              <a:rPr kumimoji="1" lang="ja-JP" altLang="en-US" smtClean="0"/>
              <a:t>2024/5/15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48E92-DBDB-44FD-96C5-EFE1B7E37C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3355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BA9CC10-38FE-4EFD-B533-9AE3A12C3149}"/>
              </a:ext>
            </a:extLst>
          </p:cNvPr>
          <p:cNvSpPr/>
          <p:nvPr/>
        </p:nvSpPr>
        <p:spPr>
          <a:xfrm>
            <a:off x="0" y="2487168"/>
            <a:ext cx="6858000" cy="74188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サブタイトル 2"/>
          <p:cNvSpPr txBox="1">
            <a:spLocks/>
          </p:cNvSpPr>
          <p:nvPr/>
        </p:nvSpPr>
        <p:spPr>
          <a:xfrm>
            <a:off x="83166" y="2860340"/>
            <a:ext cx="6510385" cy="260268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●</a:t>
            </a:r>
            <a:r>
              <a:rPr lang="ja-JP" altLang="ja-JP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募集期間：</a:t>
            </a:r>
            <a:r>
              <a:rPr lang="ja-JP" altLang="en-US" sz="12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令和６年６月１日から</a:t>
            </a:r>
            <a:r>
              <a:rPr lang="ja-JP" altLang="ja-JP" sz="12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令和</a:t>
            </a:r>
            <a:r>
              <a:rPr lang="ja-JP" altLang="en-US" sz="12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６</a:t>
            </a:r>
            <a:r>
              <a:rPr lang="ja-JP" altLang="ja-JP" sz="12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年</a:t>
            </a:r>
            <a:r>
              <a:rPr lang="ja-JP" altLang="en-US" sz="12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７</a:t>
            </a:r>
            <a:r>
              <a:rPr lang="ja-JP" altLang="ja-JP" sz="12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月</a:t>
            </a:r>
            <a:r>
              <a:rPr lang="ja-JP" altLang="en-US" sz="12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１</a:t>
            </a:r>
            <a:r>
              <a:rPr lang="ja-JP" altLang="ja-JP" sz="12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日</a:t>
            </a:r>
            <a:r>
              <a:rPr lang="ja-JP" altLang="ja-JP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まで</a:t>
            </a:r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　　</a:t>
            </a:r>
            <a:r>
              <a:rPr lang="en-US" altLang="ja-JP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(</a:t>
            </a:r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応募は</a:t>
            </a:r>
            <a:r>
              <a:rPr lang="en-US" altLang="ja-JP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1</a:t>
            </a:r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人</a:t>
            </a:r>
            <a:r>
              <a:rPr lang="en-US" altLang="ja-JP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1</a:t>
            </a:r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点まで</a:t>
            </a:r>
            <a:r>
              <a:rPr lang="en-US" altLang="ja-JP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)</a:t>
            </a:r>
            <a:endParaRPr lang="ja-JP" altLang="ja-JP" sz="12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15" name="サブタイトル 2"/>
          <p:cNvSpPr txBox="1">
            <a:spLocks/>
          </p:cNvSpPr>
          <p:nvPr/>
        </p:nvSpPr>
        <p:spPr>
          <a:xfrm>
            <a:off x="309325" y="7157142"/>
            <a:ext cx="6058069" cy="1575175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【</a:t>
            </a:r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参考</a:t>
            </a:r>
            <a:r>
              <a:rPr lang="en-US" altLang="ja-JP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】</a:t>
            </a:r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令和４年度　「りっか！緑化！ティーダ歓々！ 」</a:t>
            </a:r>
            <a:endParaRPr lang="en-US" altLang="ja-JP" sz="12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l"/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                令和５年度　「緑いっぱい　生き物いっぱい　僕も地球も　元気いっぱい」</a:t>
            </a:r>
            <a:endParaRPr lang="en-US" altLang="ja-JP" sz="12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l"/>
            <a:r>
              <a:rPr lang="en-US" altLang="ja-JP" sz="1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   </a:t>
            </a:r>
            <a:endParaRPr lang="en-US" altLang="ja-JP" sz="300" b="1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l"/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●応募方法：①郵送による提出　②都市計画課窓口へ提出</a:t>
            </a:r>
            <a:endParaRPr lang="en-US" altLang="ja-JP" sz="12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l"/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　　　　　：本書類に必要事項を記入の上、提出ください　</a:t>
            </a:r>
            <a:endParaRPr lang="en-US" altLang="ja-JP" sz="12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l"/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●応募用紙：市</a:t>
            </a:r>
            <a:r>
              <a:rPr lang="en-US" altLang="ja-JP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HP</a:t>
            </a:r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都市計画課内お知らせ又は都市計画課窓口</a:t>
            </a:r>
            <a:endParaRPr lang="en-US" altLang="ja-JP" sz="12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16" name="サブタイトル 2"/>
          <p:cNvSpPr txBox="1">
            <a:spLocks/>
          </p:cNvSpPr>
          <p:nvPr/>
        </p:nvSpPr>
        <p:spPr>
          <a:xfrm>
            <a:off x="309325" y="8791592"/>
            <a:ext cx="6491336" cy="1065292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●応募先</a:t>
            </a:r>
            <a:r>
              <a:rPr lang="en-US" altLang="ja-JP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(</a:t>
            </a:r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問合せ先</a:t>
            </a:r>
            <a:r>
              <a:rPr lang="en-US" altLang="ja-JP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)</a:t>
            </a:r>
          </a:p>
          <a:p>
            <a:pPr algn="l"/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ja-JP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〒</a:t>
            </a:r>
            <a:r>
              <a:rPr lang="en-US" altLang="ja-JP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906-8501</a:t>
            </a:r>
            <a:r>
              <a:rPr lang="ja-JP" altLang="ja-JP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宮古島市平良字西里</a:t>
            </a:r>
            <a:r>
              <a:rPr lang="en-US" altLang="ja-JP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1140</a:t>
            </a:r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番地　</a:t>
            </a:r>
            <a:endParaRPr lang="en-US" altLang="ja-JP" sz="12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l"/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　宮古島市役所　建設部　都市計画課　都市整備係 </a:t>
            </a:r>
            <a:r>
              <a:rPr lang="ja-JP" altLang="ja-JP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行</a:t>
            </a:r>
          </a:p>
          <a:p>
            <a:pPr algn="l"/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en-US" altLang="ja-JP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TEL</a:t>
            </a:r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：</a:t>
            </a:r>
            <a:r>
              <a:rPr lang="en-US" altLang="ja-JP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0980-73-4585</a:t>
            </a:r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（内線：</a:t>
            </a:r>
            <a:r>
              <a:rPr lang="en-US" altLang="ja-JP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2810</a:t>
            </a:r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）　</a:t>
            </a:r>
            <a:r>
              <a:rPr lang="en-US" altLang="ja-JP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FAX</a:t>
            </a:r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：</a:t>
            </a:r>
            <a:r>
              <a:rPr lang="en-US" altLang="ja-JP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0980-73-1081</a:t>
            </a:r>
            <a:r>
              <a:rPr lang="ja-JP" altLang="en-US" sz="1200" dirty="0">
                <a:latin typeface="游明朝" panose="02020400000000000000" pitchFamily="18" charset="-128"/>
                <a:ea typeface="游明朝" panose="02020400000000000000" pitchFamily="18" charset="-128"/>
              </a:rPr>
              <a:t>　担当：新里</a:t>
            </a:r>
          </a:p>
        </p:txBody>
      </p:sp>
      <p:sp>
        <p:nvSpPr>
          <p:cNvPr id="19" name="AutoShape 2" descr="QRコード"/>
          <p:cNvSpPr>
            <a:spLocks noChangeAspect="1" noChangeArrowheads="1"/>
          </p:cNvSpPr>
          <p:nvPr/>
        </p:nvSpPr>
        <p:spPr bwMode="auto">
          <a:xfrm>
            <a:off x="-2065963" y="2238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3" name="サブタイトル 2"/>
          <p:cNvSpPr txBox="1">
            <a:spLocks/>
          </p:cNvSpPr>
          <p:nvPr/>
        </p:nvSpPr>
        <p:spPr>
          <a:xfrm>
            <a:off x="7603919" y="7508509"/>
            <a:ext cx="6619970" cy="679309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400" dirty="0">
                <a:latin typeface="+mn-ea"/>
              </a:rPr>
              <a:t>　</a:t>
            </a:r>
            <a:endParaRPr lang="en-US" altLang="ja-JP" sz="1400" dirty="0">
              <a:latin typeface="+mn-ea"/>
            </a:endParaRPr>
          </a:p>
        </p:txBody>
      </p: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462512"/>
              </p:ext>
            </p:extLst>
          </p:nvPr>
        </p:nvGraphicFramePr>
        <p:xfrm>
          <a:off x="203959" y="3233550"/>
          <a:ext cx="6491525" cy="667777"/>
        </p:xfrm>
        <a:graphic>
          <a:graphicData uri="http://schemas.openxmlformats.org/drawingml/2006/table">
            <a:tbl>
              <a:tblPr firstRow="1" firstCol="1" bandRow="1"/>
              <a:tblGrid>
                <a:gridCol w="6491525">
                  <a:extLst>
                    <a:ext uri="{9D8B030D-6E8A-4147-A177-3AD203B41FA5}">
                      <a16:colId xmlns:a16="http://schemas.microsoft.com/office/drawing/2014/main" val="279090698"/>
                    </a:ext>
                  </a:extLst>
                </a:gridCol>
              </a:tblGrid>
              <a:tr h="179214"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sz="1100" b="0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メイリオ" panose="020B0604030504040204" pitchFamily="50" charset="-128"/>
                        </a:rPr>
                        <a:t>サブテーマ</a:t>
                      </a:r>
                      <a:r>
                        <a:rPr lang="ja-JP" altLang="en-US" sz="900" b="0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メイリオ" panose="020B0604030504040204" pitchFamily="50" charset="-128"/>
                        </a:rPr>
                        <a:t>　　</a:t>
                      </a:r>
                      <a:r>
                        <a:rPr lang="en-US" altLang="ja-JP" sz="900" b="0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900" b="0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メイリオ" panose="020B0604030504040204" pitchFamily="50" charset="-128"/>
                        </a:rPr>
                        <a:t>分かりやすく、テンポが良いもの</a:t>
                      </a:r>
                      <a:r>
                        <a:rPr lang="en-US" altLang="ja-JP" sz="900" b="0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メイリオ" panose="020B0604030504040204" pitchFamily="50" charset="-128"/>
                        </a:rPr>
                        <a:t>)</a:t>
                      </a:r>
                      <a:endParaRPr lang="ja-JP" altLang="en-US" sz="900" b="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メイリオ" panose="020B0604030504040204" pitchFamily="50" charset="-128"/>
                      </a:endParaRPr>
                    </a:p>
                  </a:txBody>
                  <a:tcPr marL="74130" marR="7413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735723"/>
                  </a:ext>
                </a:extLst>
              </a:tr>
              <a:tr h="439240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en-US" sz="1500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11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4130" marR="7413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94203"/>
                  </a:ext>
                </a:extLst>
              </a:tr>
            </a:tbl>
          </a:graphicData>
        </a:graphic>
      </p:graphicFrame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75590"/>
              </p:ext>
            </p:extLst>
          </p:nvPr>
        </p:nvGraphicFramePr>
        <p:xfrm>
          <a:off x="196023" y="5000244"/>
          <a:ext cx="6499461" cy="1483456"/>
        </p:xfrm>
        <a:graphic>
          <a:graphicData uri="http://schemas.openxmlformats.org/drawingml/2006/table">
            <a:tbl>
              <a:tblPr firstRow="1" firstCol="1" bandRow="1"/>
              <a:tblGrid>
                <a:gridCol w="1363616">
                  <a:extLst>
                    <a:ext uri="{9D8B030D-6E8A-4147-A177-3AD203B41FA5}">
                      <a16:colId xmlns:a16="http://schemas.microsoft.com/office/drawing/2014/main" val="1240465218"/>
                    </a:ext>
                  </a:extLst>
                </a:gridCol>
                <a:gridCol w="2404572">
                  <a:extLst>
                    <a:ext uri="{9D8B030D-6E8A-4147-A177-3AD203B41FA5}">
                      <a16:colId xmlns:a16="http://schemas.microsoft.com/office/drawing/2014/main" val="3491726586"/>
                    </a:ext>
                  </a:extLst>
                </a:gridCol>
                <a:gridCol w="915246">
                  <a:extLst>
                    <a:ext uri="{9D8B030D-6E8A-4147-A177-3AD203B41FA5}">
                      <a16:colId xmlns:a16="http://schemas.microsoft.com/office/drawing/2014/main" val="3232127907"/>
                    </a:ext>
                  </a:extLst>
                </a:gridCol>
                <a:gridCol w="147254">
                  <a:extLst>
                    <a:ext uri="{9D8B030D-6E8A-4147-A177-3AD203B41FA5}">
                      <a16:colId xmlns:a16="http://schemas.microsoft.com/office/drawing/2014/main" val="2020733082"/>
                    </a:ext>
                  </a:extLst>
                </a:gridCol>
                <a:gridCol w="1668773">
                  <a:extLst>
                    <a:ext uri="{9D8B030D-6E8A-4147-A177-3AD203B41FA5}">
                      <a16:colId xmlns:a16="http://schemas.microsoft.com/office/drawing/2014/main" val="749750844"/>
                    </a:ext>
                  </a:extLst>
                </a:gridCol>
              </a:tblGrid>
              <a:tr h="198430">
                <a:tc>
                  <a:txBody>
                    <a:bodyPr/>
                    <a:lstStyle/>
                    <a:p>
                      <a:pPr marL="304800" indent="-3048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800" b="1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メイリオ" panose="020B0604030504040204" pitchFamily="50" charset="-128"/>
                        </a:rPr>
                        <a:t>ふりがな</a:t>
                      </a:r>
                      <a:endParaRPr lang="ja-JP" sz="800" b="1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927" marR="609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04800" indent="-3048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927" marR="60927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927" marR="6092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927" marR="6092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927" marR="6092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353851"/>
                  </a:ext>
                </a:extLst>
              </a:tr>
              <a:tr h="280238">
                <a:tc>
                  <a:txBody>
                    <a:bodyPr/>
                    <a:lstStyle/>
                    <a:p>
                      <a:pPr marL="304800" indent="-3048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000" b="1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メイリオ" panose="020B0604030504040204" pitchFamily="50" charset="-128"/>
                        </a:rPr>
                        <a:t>名</a:t>
                      </a:r>
                      <a:r>
                        <a:rPr lang="ja-JP" altLang="en-US" sz="1000" b="1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lang="ja-JP" sz="1000" b="1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メイリオ" panose="020B0604030504040204" pitchFamily="50" charset="-128"/>
                        </a:rPr>
                        <a:t>前</a:t>
                      </a:r>
                      <a:endParaRPr lang="ja-JP" sz="1000" b="1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927" marR="609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04800" indent="-3048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ja-JP" sz="11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927" marR="60927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927" marR="60927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927" marR="6092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927" marR="6092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128715"/>
                  </a:ext>
                </a:extLst>
              </a:tr>
              <a:tr h="345286">
                <a:tc>
                  <a:txBody>
                    <a:bodyPr/>
                    <a:lstStyle/>
                    <a:p>
                      <a:pPr marL="304800" indent="-304800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000" b="1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メイリオ" panose="020B0604030504040204" pitchFamily="50" charset="-128"/>
                        </a:rPr>
                        <a:t>学校名</a:t>
                      </a:r>
                      <a:r>
                        <a:rPr lang="en-US" altLang="ja-JP" sz="1000" b="1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lang="ja-JP" sz="1000" b="1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メイリオ" panose="020B0604030504040204" pitchFamily="50" charset="-128"/>
                        </a:rPr>
                        <a:t>学年</a:t>
                      </a:r>
                      <a:r>
                        <a:rPr lang="en-US" altLang="ja-JP" sz="1000" b="1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メイリオ" panose="020B0604030504040204" pitchFamily="50" charset="-128"/>
                        </a:rPr>
                        <a:t>)</a:t>
                      </a:r>
                      <a:r>
                        <a:rPr lang="ja-JP" altLang="en-US" sz="1000" b="1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メイリオ" panose="020B0604030504040204" pitchFamily="50" charset="-128"/>
                        </a:rPr>
                        <a:t>・所属</a:t>
                      </a:r>
                      <a:endParaRPr lang="ja-JP" sz="1000" b="1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927" marR="609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ja-JP" sz="11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927" marR="60927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ja-JP" sz="11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0927" marR="609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125331"/>
                  </a:ext>
                </a:extLst>
              </a:tr>
              <a:tr h="359728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ja-JP" sz="1000" b="1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メイリオ" panose="020B0604030504040204" pitchFamily="50" charset="-128"/>
                        </a:rPr>
                        <a:t>住</a:t>
                      </a:r>
                      <a:r>
                        <a:rPr lang="ja-JP" altLang="en-US" sz="1000" b="1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lang="ja-JP" sz="1000" b="1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メイリオ" panose="020B0604030504040204" pitchFamily="50" charset="-128"/>
                        </a:rPr>
                        <a:t>所　</a:t>
                      </a:r>
                      <a:r>
                        <a:rPr lang="ja-JP" altLang="en-US" sz="1000" b="1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メイリオ" panose="020B0604030504040204" pitchFamily="50" charset="-128"/>
                        </a:rPr>
                        <a:t>　　</a:t>
                      </a:r>
                      <a:endParaRPr lang="ja-JP" sz="1000" b="1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927" marR="609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100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メイリオ" panose="020B0604030504040204" pitchFamily="50" charset="-128"/>
                        </a:rPr>
                        <a:t>〒　　　　　　－</a:t>
                      </a:r>
                      <a:endParaRPr lang="ja-JP" altLang="ja-JP" sz="11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927" marR="60927" marT="0" marB="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ja-JP" sz="11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0927" marR="609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049472"/>
                  </a:ext>
                </a:extLst>
              </a:tr>
              <a:tr h="299774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000" b="1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メイリオ" panose="020B0604030504040204" pitchFamily="50" charset="-128"/>
                        </a:rPr>
                        <a:t>電話番号　　　</a:t>
                      </a:r>
                      <a:r>
                        <a:rPr lang="ja-JP" altLang="en-US" sz="1000" b="1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メイリオ" panose="020B0604030504040204" pitchFamily="50" charset="-128"/>
                        </a:rPr>
                        <a:t>　</a:t>
                      </a:r>
                      <a:endParaRPr lang="ja-JP" sz="1000" b="1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927" marR="609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altLang="ja-JP" sz="1100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メイリオ" panose="020B0604030504040204" pitchFamily="50" charset="-128"/>
                        </a:rPr>
                        <a:t>（　　　　　　　）　　　　　　　　　　－</a:t>
                      </a:r>
                      <a:endParaRPr lang="ja-JP" sz="11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927" marR="60927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ja-JP" sz="11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0927" marR="609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30985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 flipH="1">
            <a:off x="115059" y="172872"/>
            <a:ext cx="616343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沖縄都市緑化祭</a:t>
            </a:r>
            <a:r>
              <a:rPr kumimoji="1" lang="en-US" altLang="ja-JP" sz="36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in</a:t>
            </a:r>
            <a:r>
              <a:rPr kumimoji="1" lang="ja-JP" altLang="en-US" sz="36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宮古島市 </a:t>
            </a:r>
            <a:r>
              <a:rPr kumimoji="1" lang="ja-JP" altLang="en-US" sz="3200" b="1" dirty="0">
                <a:solidFill>
                  <a:schemeClr val="bg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 </a:t>
            </a:r>
            <a:endParaRPr kumimoji="1" lang="en-US" altLang="ja-JP" sz="3200" b="1" dirty="0">
              <a:solidFill>
                <a:schemeClr val="bg1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kumimoji="1" lang="ja-JP" altLang="en-US" sz="32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サブテーマ</a:t>
            </a:r>
            <a:endParaRPr kumimoji="1" lang="en-US" altLang="ja-JP" sz="3200" b="1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 flipH="1">
            <a:off x="1155965" y="1253775"/>
            <a:ext cx="4536640" cy="1303809"/>
          </a:xfrm>
          <a:prstGeom prst="rect">
            <a:avLst/>
          </a:prstGeom>
          <a:noFill/>
          <a:ln w="41275">
            <a:noFill/>
          </a:ln>
        </p:spPr>
        <p:txBody>
          <a:bodyPr wrap="square" lIns="36000" tIns="36000" rIns="72000" bIns="36000" rtlCol="0" anchor="ctr" anchorCtr="0">
            <a:spAutoFit/>
          </a:bodyPr>
          <a:lstStyle/>
          <a:p>
            <a:pPr algn="ctr"/>
            <a:r>
              <a:rPr kumimoji="1" lang="ja-JP" altLang="en-US" sz="8000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大募集 </a:t>
            </a:r>
            <a:r>
              <a:rPr kumimoji="1" lang="en-US" altLang="ja-JP" sz="8000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!</a:t>
            </a:r>
            <a:endParaRPr kumimoji="1" lang="ja-JP" altLang="en-US" sz="8000" b="1" dirty="0">
              <a:solidFill>
                <a:srgbClr val="FF0000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graphicFrame>
        <p:nvGraphicFramePr>
          <p:cNvPr id="38" name="表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0629"/>
              </p:ext>
            </p:extLst>
          </p:nvPr>
        </p:nvGraphicFramePr>
        <p:xfrm>
          <a:off x="203959" y="4097960"/>
          <a:ext cx="6491525" cy="711078"/>
        </p:xfrm>
        <a:graphic>
          <a:graphicData uri="http://schemas.openxmlformats.org/drawingml/2006/table">
            <a:tbl>
              <a:tblPr firstRow="1" firstCol="1" bandRow="1"/>
              <a:tblGrid>
                <a:gridCol w="6491525">
                  <a:extLst>
                    <a:ext uri="{9D8B030D-6E8A-4147-A177-3AD203B41FA5}">
                      <a16:colId xmlns:a16="http://schemas.microsoft.com/office/drawing/2014/main" val="279090698"/>
                    </a:ext>
                  </a:extLst>
                </a:gridCol>
              </a:tblGrid>
              <a:tr h="243356"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b="0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メイリオ" panose="020B0604030504040204" pitchFamily="50" charset="-128"/>
                        </a:rPr>
                        <a:t>サブテーマへの思いや理由についてご記入ください。　</a:t>
                      </a:r>
                      <a:r>
                        <a:rPr lang="en-US" altLang="ja-JP" sz="900" b="0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900" b="0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メイリオ" panose="020B0604030504040204" pitchFamily="50" charset="-128"/>
                        </a:rPr>
                        <a:t>審査時の参考とさせていただきます。</a:t>
                      </a:r>
                      <a:r>
                        <a:rPr lang="en-US" altLang="ja-JP" sz="900" b="0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メイリオ" panose="020B0604030504040204" pitchFamily="50" charset="-128"/>
                        </a:rPr>
                        <a:t>)</a:t>
                      </a:r>
                      <a:endParaRPr lang="ja-JP" sz="700" b="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4130" marR="7413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735723"/>
                  </a:ext>
                </a:extLst>
              </a:tr>
              <a:tr h="467722">
                <a:tc>
                  <a:txBody>
                    <a:bodyPr/>
                    <a:lstStyle/>
                    <a:p>
                      <a:pPr algn="ctr">
                        <a:lnSpc>
                          <a:spcPts val="3600"/>
                        </a:lnSpc>
                        <a:spcAft>
                          <a:spcPts val="0"/>
                        </a:spcAft>
                      </a:pPr>
                      <a:r>
                        <a:rPr lang="en-US" sz="1500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メイリオ" panose="020B0604030504040204" pitchFamily="50" charset="-128"/>
                        </a:rPr>
                        <a:t> </a:t>
                      </a:r>
                      <a:endParaRPr lang="ja-JP" sz="11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4130" marR="7413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94203"/>
                  </a:ext>
                </a:extLst>
              </a:tr>
            </a:tbl>
          </a:graphicData>
        </a:graphic>
      </p:graphicFrame>
      <p:sp>
        <p:nvSpPr>
          <p:cNvPr id="39" name="サブタイトル 2"/>
          <p:cNvSpPr txBox="1">
            <a:spLocks/>
          </p:cNvSpPr>
          <p:nvPr/>
        </p:nvSpPr>
        <p:spPr>
          <a:xfrm>
            <a:off x="115059" y="6591063"/>
            <a:ext cx="7658092" cy="506805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優秀賞</a:t>
            </a:r>
            <a:r>
              <a:rPr lang="ja-JP" altLang="ja-JP" sz="12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者</a:t>
            </a:r>
            <a:r>
              <a:rPr lang="ja-JP" altLang="en-US" sz="12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は「令和６年度沖縄都市緑化祭</a:t>
            </a:r>
            <a:r>
              <a:rPr lang="en-US" altLang="ja-JP" sz="12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in</a:t>
            </a:r>
            <a:r>
              <a:rPr lang="ja-JP" altLang="en-US" sz="12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宮古島市」</a:t>
            </a:r>
            <a:r>
              <a:rPr lang="en-US" altLang="ja-JP" sz="12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(</a:t>
            </a:r>
            <a:r>
              <a:rPr lang="ja-JP" altLang="en-US" sz="12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令和６年１０月</a:t>
            </a:r>
            <a:r>
              <a:rPr lang="en-US" altLang="ja-JP" sz="12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)</a:t>
            </a:r>
            <a:r>
              <a:rPr lang="ja-JP" altLang="en-US" sz="12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式典にて表彰します。</a:t>
            </a:r>
            <a:r>
              <a:rPr lang="ja-JP" altLang="en-US" sz="1000" b="1" dirty="0">
                <a:latin typeface="游明朝" panose="02020400000000000000" pitchFamily="18" charset="-128"/>
                <a:ea typeface="游明朝" panose="02020400000000000000" pitchFamily="18" charset="-128"/>
              </a:rPr>
              <a:t> </a:t>
            </a:r>
            <a:endParaRPr lang="en-US" altLang="ja-JP" sz="105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l"/>
            <a:r>
              <a:rPr lang="en-US" altLang="ja-JP" sz="1050" dirty="0">
                <a:latin typeface="游明朝" panose="02020400000000000000" pitchFamily="18" charset="-128"/>
                <a:ea typeface="游明朝" panose="02020400000000000000" pitchFamily="18" charset="-128"/>
              </a:rPr>
              <a:t>※</a:t>
            </a:r>
            <a:r>
              <a:rPr lang="ja-JP" altLang="en-US" sz="1050" dirty="0">
                <a:latin typeface="游明朝" panose="02020400000000000000" pitchFamily="18" charset="-128"/>
                <a:ea typeface="游明朝" panose="02020400000000000000" pitchFamily="18" charset="-128"/>
              </a:rPr>
              <a:t> ご記入いただきました個人情報は、入賞時の連絡等の目的にのみ利用させていただきます</a:t>
            </a:r>
            <a:r>
              <a:rPr lang="ja-JP" altLang="en-US" sz="900" dirty="0">
                <a:latin typeface="游明朝" panose="02020400000000000000" pitchFamily="18" charset="-128"/>
                <a:ea typeface="游明朝" panose="02020400000000000000" pitchFamily="18" charset="-128"/>
              </a:rPr>
              <a:t>。</a:t>
            </a:r>
            <a:endParaRPr lang="en-US" altLang="ja-JP" sz="9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1B421EE-BDE3-411D-A545-5F8AD6822AD8}"/>
              </a:ext>
            </a:extLst>
          </p:cNvPr>
          <p:cNvSpPr txBox="1"/>
          <p:nvPr/>
        </p:nvSpPr>
        <p:spPr>
          <a:xfrm>
            <a:off x="115059" y="2561299"/>
            <a:ext cx="69037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游明朝" panose="02020400000000000000" pitchFamily="18" charset="-128"/>
                <a:ea typeface="游明朝" panose="02020400000000000000" pitchFamily="18" charset="-128"/>
              </a:rPr>
              <a:t>沖縄県民の緑化意識の高揚を図り都市緑化を推進するため、今年度の都市緑化祭のサブテーマを募集します</a:t>
            </a:r>
          </a:p>
        </p:txBody>
      </p:sp>
    </p:spTree>
    <p:extLst>
      <p:ext uri="{BB962C8B-B14F-4D97-AF65-F5344CB8AC3E}">
        <p14:creationId xmlns:p14="http://schemas.microsoft.com/office/powerpoint/2010/main" val="3145697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479</TotalTime>
  <Words>321</Words>
  <Application>Microsoft Office PowerPoint</Application>
  <PresentationFormat>A4 210 x 297 mm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メイリオ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那覇市役所</dc:creator>
  <cp:lastModifiedBy>新里　一真</cp:lastModifiedBy>
  <cp:revision>47</cp:revision>
  <cp:lastPrinted>2024-04-30T07:34:04Z</cp:lastPrinted>
  <dcterms:created xsi:type="dcterms:W3CDTF">2023-05-18T04:59:08Z</dcterms:created>
  <dcterms:modified xsi:type="dcterms:W3CDTF">2024-05-15T07:48:03Z</dcterms:modified>
</cp:coreProperties>
</file>